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57" r:id="rId3"/>
  </p:sldMasterIdLst>
  <p:notesMasterIdLst>
    <p:notesMasterId r:id="rId31"/>
  </p:notesMasterIdLst>
  <p:handoutMasterIdLst>
    <p:handoutMasterId r:id="rId32"/>
  </p:handoutMasterIdLst>
  <p:sldIdLst>
    <p:sldId id="266" r:id="rId4"/>
    <p:sldId id="269" r:id="rId5"/>
    <p:sldId id="275" r:id="rId6"/>
    <p:sldId id="305" r:id="rId7"/>
    <p:sldId id="290" r:id="rId8"/>
    <p:sldId id="291" r:id="rId9"/>
    <p:sldId id="292" r:id="rId10"/>
    <p:sldId id="307" r:id="rId11"/>
    <p:sldId id="284" r:id="rId12"/>
    <p:sldId id="299" r:id="rId13"/>
    <p:sldId id="274" r:id="rId14"/>
    <p:sldId id="296" r:id="rId15"/>
    <p:sldId id="297" r:id="rId16"/>
    <p:sldId id="279" r:id="rId17"/>
    <p:sldId id="273" r:id="rId18"/>
    <p:sldId id="300" r:id="rId19"/>
    <p:sldId id="313" r:id="rId20"/>
    <p:sldId id="311" r:id="rId21"/>
    <p:sldId id="312" r:id="rId22"/>
    <p:sldId id="280" r:id="rId23"/>
    <p:sldId id="287" r:id="rId24"/>
    <p:sldId id="309" r:id="rId25"/>
    <p:sldId id="310" r:id="rId26"/>
    <p:sldId id="315" r:id="rId27"/>
    <p:sldId id="316" r:id="rId28"/>
    <p:sldId id="265" r:id="rId29"/>
    <p:sldId id="30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13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0C65-3AD2-4C6A-860F-F0658FBC938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89F71-62EF-434E-AA94-08FA2CDE7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23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A4BFF-678F-4C06-A3BB-85753111A50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38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8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1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7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53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4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0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41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1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74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30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892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99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6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4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1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29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3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3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8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7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래픽 9" descr="자동차 단색으로 채워진">
            <a:extLst>
              <a:ext uri="{FF2B5EF4-FFF2-40B4-BE49-F238E27FC236}">
                <a16:creationId xmlns:a16="http://schemas.microsoft.com/office/drawing/2014/main" id="{1ABAD821-EB02-4FD0-A31E-F7E9772337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2327" y="332507"/>
            <a:ext cx="952872" cy="952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BF52B-A48A-405C-A56B-1459603DD278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래픽 9" descr="자동차 단색으로 채워진">
            <a:extLst>
              <a:ext uri="{FF2B5EF4-FFF2-40B4-BE49-F238E27FC236}">
                <a16:creationId xmlns:a16="http://schemas.microsoft.com/office/drawing/2014/main" id="{1ABAD821-EB02-4FD0-A31E-F7E9772337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42327" y="332507"/>
            <a:ext cx="952872" cy="952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950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3A3C-8CC6-4058-B039-470729F9DC69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8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3435303" y="2832781"/>
            <a:ext cx="50533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047148" y="461191"/>
            <a:ext cx="3542372" cy="2194470"/>
            <a:chOff x="293614" y="2818703"/>
            <a:chExt cx="2524270" cy="1563765"/>
          </a:xfrm>
        </p:grpSpPr>
        <p:sp>
          <p:nvSpPr>
            <p:cNvPr id="13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1077294" y="3948332"/>
              <a:ext cx="357898" cy="357898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2178517" y="3948332"/>
              <a:ext cx="357898" cy="357898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408933" y="2946087"/>
              <a:ext cx="2408951" cy="1183816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3614" y="2818703"/>
              <a:ext cx="494951" cy="15637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2587095" y="3080225"/>
            <a:ext cx="662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</a:rPr>
              <a:t>자율주행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8741328" y="4441359"/>
            <a:ext cx="2988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bg1"/>
                </a:solidFill>
              </a:rPr>
              <a:t>팀명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발롱도르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팀장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조현욱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팀원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노재희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        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문정환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</a:rPr>
              <a:t>         김경민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69600" y="194597"/>
            <a:ext cx="1422400" cy="12759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Flow Chart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7" y="1152344"/>
            <a:ext cx="9955277" cy="54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2"/>
                </a:solidFill>
              </a:rPr>
              <a:t>준비물 및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RC CAR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0" y="923653"/>
            <a:ext cx="16257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준비물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72742" y="-510440"/>
            <a:ext cx="5349278" cy="87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6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RC CAR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10133" y="309979"/>
            <a:ext cx="5292166" cy="70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2"/>
                </a:solidFill>
              </a:rPr>
              <a:t>코드분석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1" y="923653"/>
            <a:ext cx="16257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4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598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코드분석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모터제어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및 거리측정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00" y="1337970"/>
            <a:ext cx="3926626" cy="52394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6" y="1337970"/>
            <a:ext cx="5210902" cy="5239481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054436" y="5638799"/>
            <a:ext cx="4710546" cy="789709"/>
          </a:xfrm>
          <a:prstGeom prst="frame">
            <a:avLst>
              <a:gd name="adj1" fmla="val 77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7300" y="5259074"/>
            <a:ext cx="145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이상치 설정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코드분석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블루투스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629" y="5934069"/>
            <a:ext cx="4354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휴대폰으로 블루투스 활성화 기기 중 </a:t>
            </a:r>
            <a:endParaRPr lang="en-US" altLang="ko-KR" smtClean="0"/>
          </a:p>
          <a:p>
            <a:r>
              <a:rPr lang="ko-KR" altLang="en-US" smtClean="0"/>
              <a:t>발롱도르의 라즈베리파이를 찾아서 등록</a:t>
            </a:r>
            <a:endParaRPr lang="en-US" altLang="ko-KR" smtClean="0"/>
          </a:p>
          <a:p>
            <a:endParaRPr lang="en-US" altLang="ko-KR" smtClean="0"/>
          </a:p>
        </p:txBody>
      </p:sp>
      <p:sp>
        <p:nvSpPr>
          <p:cNvPr id="8" name="직사각형 7"/>
          <p:cNvSpPr/>
          <p:nvPr/>
        </p:nvSpPr>
        <p:spPr>
          <a:xfrm>
            <a:off x="267628" y="1218573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라이브러리 설치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628" y="1902237"/>
            <a:ext cx="4204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python3-bluez</a:t>
            </a:r>
            <a:endParaRPr lang="en-US" altLang="ko-KR" dirty="0"/>
          </a:p>
          <a:p>
            <a:r>
              <a:rPr lang="ko-KR" altLang="en-US" dirty="0" smtClean="0"/>
              <a:t>블루투스에 필요한 라이브러리를 설치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7000" y="2853280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블루투스 제어창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7628" y="356139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터미널에 </a:t>
            </a:r>
            <a:r>
              <a:rPr lang="en-US" altLang="ko-KR" dirty="0" err="1" smtClean="0"/>
              <a:t>bluetoothctl</a:t>
            </a:r>
            <a:r>
              <a:rPr lang="ko-KR" altLang="en-US" dirty="0" smtClean="0"/>
              <a:t>을 쳐서 </a:t>
            </a:r>
            <a:endParaRPr lang="en-US" altLang="ko-KR" dirty="0" smtClean="0"/>
          </a:p>
          <a:p>
            <a:r>
              <a:rPr lang="ko-KR" altLang="en-US" dirty="0" smtClean="0"/>
              <a:t>블루투스 </a:t>
            </a:r>
            <a:r>
              <a:rPr lang="ko-KR" altLang="en-US" dirty="0" err="1" smtClean="0"/>
              <a:t>제어창을</a:t>
            </a:r>
            <a:r>
              <a:rPr lang="ko-KR" altLang="en-US" dirty="0" smtClean="0"/>
              <a:t> 띄운 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discoverable</a:t>
            </a:r>
            <a:r>
              <a:rPr lang="ko-KR" altLang="en-US" dirty="0" smtClean="0"/>
              <a:t> </a:t>
            </a:r>
            <a:r>
              <a:rPr lang="en-US" altLang="ko-KR" dirty="0" smtClean="0"/>
              <a:t>on, </a:t>
            </a:r>
            <a:r>
              <a:rPr lang="en-US" altLang="ko-KR" dirty="0" err="1" smtClean="0"/>
              <a:t>pairable</a:t>
            </a:r>
            <a:r>
              <a:rPr lang="en-US" altLang="ko-KR" dirty="0" smtClean="0"/>
              <a:t> on </a:t>
            </a:r>
            <a:r>
              <a:rPr lang="ko-KR" altLang="en-US" dirty="0" smtClean="0"/>
              <a:t>명령어를 통해</a:t>
            </a:r>
            <a:endParaRPr lang="en-US" altLang="ko-KR" dirty="0" smtClean="0"/>
          </a:p>
          <a:p>
            <a:r>
              <a:rPr lang="ko-KR" altLang="en-US" dirty="0" smtClean="0"/>
              <a:t>블루투스 연결이 가능한 상태로 전환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357000" y="5184476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기기 등록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948695" y="1899397"/>
            <a:ext cx="6347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vi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systemd</a:t>
            </a:r>
            <a:r>
              <a:rPr lang="en-US" altLang="ko-KR" dirty="0" smtClean="0"/>
              <a:t>/system/</a:t>
            </a:r>
            <a:r>
              <a:rPr lang="en-US" altLang="ko-KR" dirty="0" err="1" smtClean="0"/>
              <a:t>dbus-org.bluez.service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 파일에서 </a:t>
            </a:r>
            <a:endParaRPr lang="en-US" altLang="ko-KR" dirty="0" smtClean="0"/>
          </a:p>
          <a:p>
            <a:r>
              <a:rPr lang="en-US" altLang="ko-KR" dirty="0" err="1" smtClean="0"/>
              <a:t>ExecStart</a:t>
            </a:r>
            <a:r>
              <a:rPr lang="en-US" altLang="ko-KR" dirty="0" smtClean="0"/>
              <a:t>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/lib/Bluetooth/</a:t>
            </a:r>
            <a:r>
              <a:rPr lang="en-US" altLang="ko-KR" dirty="0" err="1" smtClean="0"/>
              <a:t>bluetoothd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이 부분의 끝에 </a:t>
            </a:r>
            <a:r>
              <a:rPr lang="en-US" altLang="ko-KR" dirty="0" smtClean="0"/>
              <a:t>–C</a:t>
            </a:r>
            <a:r>
              <a:rPr lang="ko-KR" altLang="en-US" dirty="0" smtClean="0"/>
              <a:t>를 추가하여 호환성 모드로 실행시킴</a:t>
            </a:r>
            <a:endParaRPr lang="en-US" altLang="ko-KR" dirty="0" smtClean="0"/>
          </a:p>
          <a:p>
            <a:r>
              <a:rPr lang="en-US" altLang="ko-KR" dirty="0" err="1" smtClean="0"/>
              <a:t>ExecStart</a:t>
            </a:r>
            <a:r>
              <a:rPr lang="en-US" altLang="ko-KR" dirty="0" smtClean="0"/>
              <a:t>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/lib/</a:t>
            </a:r>
            <a:r>
              <a:rPr lang="en-US" altLang="ko-KR" dirty="0" err="1" smtClean="0"/>
              <a:t>bluetooth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bluetoothd</a:t>
            </a:r>
            <a:r>
              <a:rPr lang="en-US" altLang="ko-KR" dirty="0" smtClean="0"/>
              <a:t> -C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밑에 한 줄을 추가</a:t>
            </a:r>
            <a:endParaRPr lang="en-US" altLang="ko-KR" dirty="0" smtClean="0"/>
          </a:p>
          <a:p>
            <a:r>
              <a:rPr lang="en-US" altLang="ko-KR" dirty="0" err="1" smtClean="0"/>
              <a:t>ExecStartPost</a:t>
            </a:r>
            <a:r>
              <a:rPr lang="en-US" altLang="ko-KR" dirty="0" smtClean="0"/>
              <a:t>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/bin/</a:t>
            </a:r>
            <a:r>
              <a:rPr lang="en-US" altLang="ko-KR" dirty="0" err="1" smtClean="0"/>
              <a:t>sdptool</a:t>
            </a:r>
            <a:r>
              <a:rPr lang="en-US" altLang="ko-KR" dirty="0" smtClean="0"/>
              <a:t> add SP</a:t>
            </a:r>
          </a:p>
          <a:p>
            <a:r>
              <a:rPr lang="ko-KR" altLang="en-US" dirty="0" smtClean="0"/>
              <a:t>이렇게 하면 </a:t>
            </a:r>
            <a:r>
              <a:rPr lang="en-US" altLang="ko-KR" dirty="0" smtClean="0"/>
              <a:t>SDP</a:t>
            </a:r>
            <a:r>
              <a:rPr lang="ko-KR" altLang="en-US" dirty="0" smtClean="0"/>
              <a:t>서버에 </a:t>
            </a:r>
            <a:endParaRPr lang="en-US" altLang="ko-KR" dirty="0" smtClean="0"/>
          </a:p>
          <a:p>
            <a:r>
              <a:rPr lang="ko-KR" altLang="en-US" dirty="0" smtClean="0"/>
              <a:t>시리얼 포트 프로파일을 추가할 수 있음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5948696" y="1215733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호환성 모드 </a:t>
            </a:r>
            <a:r>
              <a:rPr lang="en-US" altLang="ko-KR"/>
              <a:t>&amp; </a:t>
            </a:r>
            <a:r>
              <a:rPr lang="ko-KR" altLang="en-US"/>
              <a:t>프로파일 추가</a:t>
            </a:r>
          </a:p>
        </p:txBody>
      </p:sp>
    </p:spTree>
    <p:extLst>
      <p:ext uri="{BB962C8B-B14F-4D97-AF65-F5344CB8AC3E}">
        <p14:creationId xmlns:p14="http://schemas.microsoft.com/office/powerpoint/2010/main" val="6245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코드분석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블루투스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" y="1057483"/>
            <a:ext cx="5971309" cy="5742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0568" y="1773230"/>
            <a:ext cx="593143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setup_Bluetooth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블루투스 소켓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소켓 바인딩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리스닝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생성한 소켓을 임의의 포트에 바인딩하고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연결 요청을 받을 수 있게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연결 요청을 받으면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소켓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 소켓을 반환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recv_string</a:t>
            </a:r>
            <a:r>
              <a:rPr lang="en-US" altLang="ko-KR" dirty="0" smtClean="0"/>
              <a:t>()</a:t>
            </a:r>
          </a:p>
          <a:p>
            <a:pPr lvl="1"/>
            <a:r>
              <a:rPr lang="ko-KR" altLang="en-US" dirty="0" smtClean="0"/>
              <a:t>클라이언트 </a:t>
            </a:r>
            <a:r>
              <a:rPr lang="ko-KR" altLang="en-US" dirty="0" err="1" smtClean="0"/>
              <a:t>소켓으로부터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 데이터를 받아서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UTF-8</a:t>
            </a:r>
            <a:r>
              <a:rPr lang="ko-KR" altLang="en-US" dirty="0" smtClean="0"/>
              <a:t>로 디코딩한 뒤 </a:t>
            </a:r>
            <a:r>
              <a:rPr lang="en-US" altLang="ko-KR" dirty="0" smtClean="0"/>
              <a:t>/r/n </a:t>
            </a:r>
            <a:r>
              <a:rPr lang="ko-KR" altLang="en-US" dirty="0" smtClean="0"/>
              <a:t>등의 문자를 없애기 위해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.strip()</a:t>
            </a:r>
            <a:r>
              <a:rPr lang="ko-KR" altLang="en-US" dirty="0" smtClean="0"/>
              <a:t>을 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문자열만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로 반환함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260568" y="1054620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블루투스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3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코드분석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블루투스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29" y="5321032"/>
            <a:ext cx="2581635" cy="8192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9" y="1316182"/>
            <a:ext cx="9516803" cy="261021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67629" y="4730018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상시수신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196269" y="5405984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ko-KR" altLang="en-US" dirty="0" err="1" smtClean="0"/>
              <a:t>스레딩을</a:t>
            </a:r>
            <a:r>
              <a:rPr lang="ko-KR" altLang="en-US" dirty="0" smtClean="0"/>
              <a:t> 사용하여 언제든지 통신 데이터를 받을 수 있게 함</a:t>
            </a:r>
            <a:endParaRPr lang="en-US" altLang="ko-KR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7582829" y="4730018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실제 사용 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8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코드분석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블루투스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b="9013"/>
          <a:stretch/>
        </p:blipFill>
        <p:spPr>
          <a:xfrm>
            <a:off x="193378" y="1279832"/>
            <a:ext cx="6332434" cy="35485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9" y="5020155"/>
            <a:ext cx="5033393" cy="47601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775194" y="1308083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로깅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229814" y="2007808"/>
            <a:ext cx="49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 err="1" smtClean="0"/>
              <a:t>병목구간을</a:t>
            </a:r>
            <a:r>
              <a:rPr lang="ko-KR" altLang="en-US" dirty="0" smtClean="0"/>
              <a:t> 찾아내기 위한 </a:t>
            </a:r>
            <a:r>
              <a:rPr lang="ko-KR" altLang="en-US" dirty="0" err="1" smtClean="0"/>
              <a:t>로깅함수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6243182" y="2573694"/>
            <a:ext cx="560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 smtClean="0"/>
              <a:t>이전 </a:t>
            </a:r>
            <a:r>
              <a:rPr lang="ko-KR" altLang="en-US" dirty="0" err="1" smtClean="0"/>
              <a:t>로깅으로부터</a:t>
            </a:r>
            <a:r>
              <a:rPr lang="ko-KR" altLang="en-US" dirty="0" smtClean="0"/>
              <a:t> 얼마나 </a:t>
            </a:r>
            <a:r>
              <a:rPr lang="ko-KR" altLang="en-US" dirty="0" err="1" smtClean="0"/>
              <a:t>지났는지를</a:t>
            </a:r>
            <a:r>
              <a:rPr lang="ko-KR" altLang="en-US" dirty="0" smtClean="0"/>
              <a:t> 체크하여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 </a:t>
            </a:r>
            <a:r>
              <a:rPr lang="ko-KR" altLang="en-US" dirty="0" err="1" smtClean="0"/>
              <a:t>실행마다</a:t>
            </a:r>
            <a:r>
              <a:rPr lang="ko-KR" altLang="en-US" dirty="0" smtClean="0"/>
              <a:t> 몇 초가 </a:t>
            </a:r>
            <a:r>
              <a:rPr lang="ko-KR" altLang="en-US" dirty="0" err="1" smtClean="0"/>
              <a:t>소요됐는지를</a:t>
            </a:r>
            <a:r>
              <a:rPr lang="ko-KR" altLang="en-US" dirty="0" smtClean="0"/>
              <a:t> 알아낸다</a:t>
            </a:r>
            <a:endParaRPr lang="en-US" altLang="ko-KR" dirty="0" smtClean="0"/>
          </a:p>
        </p:txBody>
      </p:sp>
      <p:sp>
        <p:nvSpPr>
          <p:cNvPr id="24" name="직사각형 23"/>
          <p:cNvSpPr/>
          <p:nvPr/>
        </p:nvSpPr>
        <p:spPr>
          <a:xfrm>
            <a:off x="6775194" y="3756433"/>
            <a:ext cx="3811425" cy="44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실제 사용 예시 </a:t>
            </a: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29" y="5687948"/>
            <a:ext cx="6325483" cy="7621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19170" y="4498576"/>
            <a:ext cx="5607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mtClean="0"/>
              <a:t>거리 측정에 </a:t>
            </a:r>
            <a:r>
              <a:rPr lang="en-US" altLang="ko-KR" smtClean="0"/>
              <a:t>0.2143</a:t>
            </a:r>
            <a:r>
              <a:rPr lang="ko-KR" altLang="en-US" smtClean="0"/>
              <a:t>초</a:t>
            </a:r>
            <a:endParaRPr lang="en-US" altLang="ko-KR" smtClean="0"/>
          </a:p>
          <a:p>
            <a:pPr lvl="1"/>
            <a:r>
              <a:rPr lang="ko-KR" altLang="en-US" smtClean="0"/>
              <a:t>이동에 </a:t>
            </a:r>
            <a:r>
              <a:rPr lang="en-US" altLang="ko-KR" smtClean="0"/>
              <a:t>0.0052</a:t>
            </a:r>
            <a:r>
              <a:rPr lang="ko-KR" altLang="en-US" smtClean="0"/>
              <a:t>초가 걸렸음을 알 수 있다</a:t>
            </a:r>
            <a:r>
              <a:rPr lang="en-US" altLang="ko-KR" smtClean="0"/>
              <a:t>.</a:t>
            </a:r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이를 통해 프로세스 속도를 빠르게 했다</a:t>
            </a:r>
            <a:r>
              <a:rPr lang="en-US" altLang="ko-KR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69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98126" y="2249480"/>
            <a:ext cx="5157947" cy="707886"/>
            <a:chOff x="3598126" y="2425586"/>
            <a:chExt cx="5157947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1676F5-3CC8-E89D-FFD9-6521A3CCD591}"/>
                </a:ext>
              </a:extLst>
            </p:cNvPr>
            <p:cNvSpPr txBox="1"/>
            <p:nvPr/>
          </p:nvSpPr>
          <p:spPr>
            <a:xfrm>
              <a:off x="3598126" y="2425586"/>
              <a:ext cx="1059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C3592B-203B-2957-512B-BD0274291E8A}"/>
                </a:ext>
              </a:extLst>
            </p:cNvPr>
            <p:cNvSpPr txBox="1"/>
            <p:nvPr/>
          </p:nvSpPr>
          <p:spPr>
            <a:xfrm>
              <a:off x="5066371" y="2517919"/>
              <a:ext cx="3689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회로도 및 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Flow 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Chart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598126" y="3053398"/>
            <a:ext cx="5591593" cy="707886"/>
            <a:chOff x="3598126" y="3437668"/>
            <a:chExt cx="5591593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03813-2F39-F774-B6BF-6775C77AF2E3}"/>
                </a:ext>
              </a:extLst>
            </p:cNvPr>
            <p:cNvSpPr txBox="1"/>
            <p:nvPr/>
          </p:nvSpPr>
          <p:spPr>
            <a:xfrm>
              <a:off x="3598126" y="3437668"/>
              <a:ext cx="1059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EE2C22-3613-A6B6-A88F-456DEA907446}"/>
                </a:ext>
              </a:extLst>
            </p:cNvPr>
            <p:cNvSpPr txBox="1"/>
            <p:nvPr/>
          </p:nvSpPr>
          <p:spPr>
            <a:xfrm>
              <a:off x="5066370" y="3530001"/>
              <a:ext cx="4123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준비물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598126" y="3870025"/>
            <a:ext cx="4995747" cy="707886"/>
            <a:chOff x="3598126" y="4449750"/>
            <a:chExt cx="4995747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4449750"/>
              <a:ext cx="1059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4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4542083"/>
              <a:ext cx="3527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코드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598126" y="1435663"/>
            <a:ext cx="4995747" cy="707886"/>
            <a:chOff x="3598126" y="1413504"/>
            <a:chExt cx="4995747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2F9E0-0DA1-C41D-002E-838EB6896537}"/>
                </a:ext>
              </a:extLst>
            </p:cNvPr>
            <p:cNvSpPr txBox="1"/>
            <p:nvPr/>
          </p:nvSpPr>
          <p:spPr>
            <a:xfrm>
              <a:off x="3598126" y="1413504"/>
              <a:ext cx="1059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C3592B-203B-2957-512B-BD0274291E8A}"/>
                </a:ext>
              </a:extLst>
            </p:cNvPr>
            <p:cNvSpPr txBox="1"/>
            <p:nvPr/>
          </p:nvSpPr>
          <p:spPr>
            <a:xfrm>
              <a:off x="5066371" y="1598170"/>
              <a:ext cx="3527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목표 및 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R &amp; R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98126" y="4645654"/>
            <a:ext cx="4995747" cy="707886"/>
            <a:chOff x="3598126" y="5369499"/>
            <a:chExt cx="4995747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5369499"/>
              <a:ext cx="1059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5461832"/>
              <a:ext cx="3527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문제점 및 해결방안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598126" y="5467896"/>
            <a:ext cx="4995747" cy="707886"/>
            <a:chOff x="3598126" y="5415219"/>
            <a:chExt cx="4995747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5415219"/>
              <a:ext cx="10593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6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5461832"/>
              <a:ext cx="3527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RC CAR 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시현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2"/>
                </a:solidFill>
              </a:rPr>
              <a:t>문제점 및 해결방안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1" y="923653"/>
            <a:ext cx="16257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2"/>
                </a:solidFill>
              </a:rPr>
              <a:t>5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및 해결방안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6" y="1442416"/>
            <a:ext cx="5638609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120176" y="1442416"/>
            <a:ext cx="5590257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8158" y="1724764"/>
            <a:ext cx="51130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프로토타입을 만들어서 실험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반응속도 개선 필요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</a:t>
            </a:r>
            <a:r>
              <a:rPr lang="ko-KR" altLang="en-US" dirty="0" err="1" smtClean="0"/>
              <a:t>코드개선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차체경량화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테스트 비효율성 개선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</a:t>
            </a:r>
            <a:r>
              <a:rPr lang="ko-KR" altLang="en-US" dirty="0" smtClean="0"/>
              <a:t> 코드 분리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블루투스 사용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4. </a:t>
            </a:r>
            <a:r>
              <a:rPr lang="ko-KR" altLang="en-US" dirty="0" smtClean="0"/>
              <a:t>병목을 일으키는 부분 발견 및 제거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문제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이상치가</a:t>
            </a:r>
            <a:r>
              <a:rPr lang="ko-KR" altLang="en-US" dirty="0" smtClean="0"/>
              <a:t> 있으면 다시 거리를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ko-KR" altLang="en-US" dirty="0" smtClean="0"/>
              <a:t>측정하는 부분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dirty="0"/>
              <a:t>if </a:t>
            </a:r>
            <a:r>
              <a:rPr lang="en-US" altLang="ko-KR" dirty="0" err="1"/>
              <a:t>dist_r</a:t>
            </a:r>
            <a:r>
              <a:rPr lang="en-US" altLang="ko-KR" dirty="0"/>
              <a:t> == -1 or </a:t>
            </a:r>
            <a:r>
              <a:rPr lang="en-US" altLang="ko-KR" dirty="0" err="1"/>
              <a:t>dist_m</a:t>
            </a:r>
            <a:r>
              <a:rPr lang="en-US" altLang="ko-KR" dirty="0"/>
              <a:t> == -1 or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   </a:t>
            </a:r>
            <a:r>
              <a:rPr lang="en-US" altLang="ko-KR" dirty="0" err="1" smtClean="0"/>
              <a:t>dist_l</a:t>
            </a:r>
            <a:r>
              <a:rPr lang="en-US" altLang="ko-KR" dirty="0" smtClean="0"/>
              <a:t> </a:t>
            </a:r>
            <a:r>
              <a:rPr lang="en-US" altLang="ko-KR" dirty="0"/>
              <a:t>== -1:` </a:t>
            </a:r>
            <a:r>
              <a:rPr lang="en-US" altLang="ko-KR" dirty="0" smtClean="0"/>
              <a:t>continue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783" y="1724764"/>
            <a:ext cx="51130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Threading Python</a:t>
            </a:r>
            <a:r>
              <a:rPr lang="ko-KR" altLang="en-US" dirty="0"/>
              <a:t>의 </a:t>
            </a:r>
            <a:r>
              <a:rPr lang="en-US" altLang="ko-KR" dirty="0"/>
              <a:t>GIL</a:t>
            </a:r>
            <a:r>
              <a:rPr lang="ko-KR" altLang="en-US" dirty="0"/>
              <a:t>때문에 속도 증진에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 의미가 없고 방해된다는 사실을 깨달음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-&gt; </a:t>
            </a:r>
            <a:r>
              <a:rPr lang="ko-KR" altLang="en-US" dirty="0"/>
              <a:t>멀티프로세싱으로 전환 </a:t>
            </a:r>
            <a:r>
              <a:rPr lang="ko-KR" altLang="en-US" dirty="0" smtClean="0"/>
              <a:t>시도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6. </a:t>
            </a:r>
            <a:r>
              <a:rPr lang="ko-KR" altLang="en-US" dirty="0" smtClean="0"/>
              <a:t>이상치때문에 계속 이상이 생겨서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여러가지 방법을 시도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7. </a:t>
            </a:r>
            <a:r>
              <a:rPr lang="ko-KR" altLang="en-US" dirty="0" smtClean="0"/>
              <a:t>배터리 무게에 따른 차량 무게중심 개선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8. </a:t>
            </a:r>
            <a:r>
              <a:rPr lang="ko-KR" altLang="en-US" dirty="0" smtClean="0"/>
              <a:t>테스트 비효율성 개선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</a:t>
            </a:r>
            <a:r>
              <a:rPr lang="ko-KR" altLang="en-US" dirty="0" smtClean="0"/>
              <a:t> 코드 분리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블루투스 사용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및 해결방안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6" y="1442416"/>
            <a:ext cx="5638609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120176" y="1442416"/>
            <a:ext cx="5590257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8158" y="1724764"/>
            <a:ext cx="51130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/>
              <a:t>개선점 </a:t>
            </a:r>
            <a:r>
              <a:rPr lang="en-US" altLang="ko-KR" dirty="0" smtClean="0"/>
              <a:t>: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/>
              <a:t>stop():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(ENA</a:t>
            </a:r>
            <a:r>
              <a:rPr lang="en-US" altLang="ko-KR" dirty="0"/>
              <a:t>, GPIO.LOW)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(ENB</a:t>
            </a:r>
            <a:r>
              <a:rPr lang="en-US" altLang="ko-KR" dirty="0"/>
              <a:t>, </a:t>
            </a:r>
            <a:r>
              <a:rPr lang="en-US" altLang="ko-KR" dirty="0" smtClean="0"/>
              <a:t>GPIO.LOW)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처음에는 이 코드를 이용해서 </a:t>
            </a:r>
            <a:r>
              <a:rPr lang="en-US" altLang="ko-KR" dirty="0"/>
              <a:t>stop</a:t>
            </a:r>
            <a:r>
              <a:rPr lang="ko-KR" altLang="en-US" dirty="0"/>
              <a:t>해야 할 때 </a:t>
            </a:r>
            <a:r>
              <a:rPr lang="en-US" altLang="ko-KR" dirty="0"/>
              <a:t>stop</a:t>
            </a:r>
            <a:r>
              <a:rPr lang="ko-KR" altLang="en-US" dirty="0"/>
              <a:t>했지만 이 코드를 이용하면 모터가 꺼졌다 다시 켜지는 시간이 있어 정지할 때 까지 </a:t>
            </a:r>
            <a:r>
              <a:rPr lang="en-US" altLang="ko-KR" dirty="0"/>
              <a:t>2~3</a:t>
            </a:r>
            <a:r>
              <a:rPr lang="ko-KR" altLang="en-US" dirty="0"/>
              <a:t>초가 걸림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783" y="1516940"/>
            <a:ext cx="51130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/>
              <a:t>해결방안 </a:t>
            </a:r>
            <a:r>
              <a:rPr lang="en-US" altLang="ko-KR" dirty="0" smtClean="0"/>
              <a:t>:</a:t>
            </a:r>
          </a:p>
          <a:p>
            <a:pPr fontAlgn="base"/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backward_l</a:t>
            </a:r>
            <a:r>
              <a:rPr lang="en-US" altLang="ko-KR" dirty="0"/>
              <a:t>(</a:t>
            </a:r>
            <a:r>
              <a:rPr lang="en-US" altLang="ko-KR" dirty="0" err="1"/>
              <a:t>speed_l</a:t>
            </a:r>
            <a:r>
              <a:rPr lang="en-US" altLang="ko-KR" dirty="0"/>
              <a:t>):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(IN1</a:t>
            </a:r>
            <a:r>
              <a:rPr lang="en-US" altLang="ko-KR" dirty="0"/>
              <a:t>, GPIO.LOW)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(IN2</a:t>
            </a:r>
            <a:r>
              <a:rPr lang="en-US" altLang="ko-KR" dirty="0"/>
              <a:t>, GPIO.HIGH)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pwm_l.ChangeDutyCycle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speed_l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/>
              <a:t>backward_r</a:t>
            </a:r>
            <a:r>
              <a:rPr lang="en-US" altLang="ko-KR" dirty="0"/>
              <a:t>(</a:t>
            </a:r>
            <a:r>
              <a:rPr lang="en-US" altLang="ko-KR" dirty="0" err="1"/>
              <a:t>speed_r</a:t>
            </a:r>
            <a:r>
              <a:rPr lang="en-US" altLang="ko-KR" dirty="0"/>
              <a:t>):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(IN3</a:t>
            </a:r>
            <a:r>
              <a:rPr lang="en-US" altLang="ko-KR" dirty="0"/>
              <a:t>, GPIO.LOW)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(IN4</a:t>
            </a:r>
            <a:r>
              <a:rPr lang="en-US" altLang="ko-KR" dirty="0"/>
              <a:t>, GPIO.HIGH)</a:t>
            </a:r>
          </a:p>
          <a:p>
            <a:pPr fontAlgn="base"/>
            <a:r>
              <a:rPr lang="en-US" altLang="ko-KR" dirty="0" smtClean="0"/>
              <a:t>	</a:t>
            </a:r>
            <a:r>
              <a:rPr lang="en-US" altLang="ko-KR" dirty="0" err="1" smtClean="0"/>
              <a:t>pwm_r.ChangeDutyCycle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speed_r</a:t>
            </a:r>
            <a:r>
              <a:rPr lang="en-US" altLang="ko-KR" dirty="0" smtClean="0"/>
              <a:t>)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PWM</a:t>
            </a:r>
            <a:r>
              <a:rPr lang="ko-KR" altLang="en-US" dirty="0"/>
              <a:t>을 </a:t>
            </a:r>
            <a:r>
              <a:rPr lang="en-US" altLang="ko-KR" dirty="0"/>
              <a:t>30% </a:t>
            </a:r>
            <a:r>
              <a:rPr lang="ko-KR" altLang="en-US" dirty="0"/>
              <a:t>미만으로 설정할 시 모터가 잘 작동하지 않는 것을 고려하여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후진 하는 코드에 </a:t>
            </a:r>
            <a:r>
              <a:rPr lang="en-US" altLang="ko-KR" dirty="0"/>
              <a:t>PWM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퍼 적용하여 반응 속도를 개선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 rot="5400000">
            <a:off x="8659090" y="6053115"/>
            <a:ext cx="706582" cy="62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및 해결방안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6" y="1442416"/>
            <a:ext cx="5638609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120176" y="1442416"/>
            <a:ext cx="5590257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8158" y="1558504"/>
            <a:ext cx="51130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/>
              <a:t>개선점 </a:t>
            </a:r>
            <a:r>
              <a:rPr lang="en-US" altLang="ko-KR" dirty="0" smtClean="0"/>
              <a:t>: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/>
              <a:t>stop():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(ENA</a:t>
            </a:r>
            <a:r>
              <a:rPr lang="en-US" altLang="ko-KR" dirty="0"/>
              <a:t>, GPIO.LOW)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GPIO.output</a:t>
            </a:r>
            <a:r>
              <a:rPr lang="en-US" altLang="ko-KR" dirty="0" smtClean="0"/>
              <a:t>(ENB</a:t>
            </a:r>
            <a:r>
              <a:rPr lang="en-US" altLang="ko-KR" dirty="0"/>
              <a:t>, </a:t>
            </a:r>
            <a:r>
              <a:rPr lang="en-US" altLang="ko-KR" dirty="0" smtClean="0"/>
              <a:t>GPIO.LOW)</a:t>
            </a:r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처음에는 이 코드를 이용해서 </a:t>
            </a:r>
            <a:r>
              <a:rPr lang="en-US" altLang="ko-KR" dirty="0"/>
              <a:t>stop</a:t>
            </a:r>
            <a:r>
              <a:rPr lang="ko-KR" altLang="en-US" dirty="0"/>
              <a:t>해야 할 때 </a:t>
            </a:r>
            <a:r>
              <a:rPr lang="en-US" altLang="ko-KR" dirty="0"/>
              <a:t>stop</a:t>
            </a:r>
            <a:r>
              <a:rPr lang="ko-KR" altLang="en-US" dirty="0"/>
              <a:t>했지만 이 코드를 이용하면 모터가 꺼졌다 다시 켜지는 시간이 있어 정지할 때 까지 </a:t>
            </a:r>
            <a:r>
              <a:rPr lang="en-US" altLang="ko-KR" dirty="0"/>
              <a:t>2~3</a:t>
            </a:r>
            <a:r>
              <a:rPr lang="ko-KR" altLang="en-US" dirty="0"/>
              <a:t>초가 걸림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783" y="1669345"/>
            <a:ext cx="511304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if </a:t>
            </a:r>
            <a:r>
              <a:rPr lang="en-US" altLang="ko-KR" dirty="0" err="1"/>
              <a:t>dist_m</a:t>
            </a:r>
            <a:r>
              <a:rPr lang="en-US" altLang="ko-KR" dirty="0"/>
              <a:t> &lt; 10: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mc.backward_l</a:t>
            </a:r>
            <a:r>
              <a:rPr lang="en-US" altLang="ko-KR" dirty="0" smtClean="0"/>
              <a:t>(1</a:t>
            </a:r>
            <a:r>
              <a:rPr lang="en-US" altLang="ko-KR" dirty="0"/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mc.backward_r</a:t>
            </a:r>
            <a:r>
              <a:rPr lang="en-US" altLang="ko-KR" dirty="0" smtClean="0"/>
              <a:t>(1</a:t>
            </a:r>
            <a:r>
              <a:rPr lang="en-US" altLang="ko-KR" dirty="0"/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time.sleep</a:t>
            </a:r>
            <a:r>
              <a:rPr lang="en-US" altLang="ko-KR" dirty="0" smtClean="0"/>
              <a:t>(0.1</a:t>
            </a:r>
            <a:r>
              <a:rPr lang="en-US" altLang="ko-KR" dirty="0"/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mc.forward_r</a:t>
            </a:r>
            <a:r>
              <a:rPr lang="en-US" altLang="ko-KR" dirty="0" smtClean="0"/>
              <a:t>(STRAIT_SPEED</a:t>
            </a:r>
            <a:r>
              <a:rPr lang="en-US" altLang="ko-KR" dirty="0"/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mc.forward_l</a:t>
            </a:r>
            <a:r>
              <a:rPr lang="en-US" altLang="ko-KR" dirty="0" smtClean="0"/>
              <a:t>(STRAIT_SPEED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이런 식으로 </a:t>
            </a:r>
            <a:r>
              <a:rPr lang="en-US" altLang="ko-KR" dirty="0"/>
              <a:t>0.1</a:t>
            </a:r>
            <a:r>
              <a:rPr lang="ko-KR" altLang="en-US" dirty="0"/>
              <a:t>초간 정지한 후 다음 동작을 하도록 개선 </a:t>
            </a:r>
          </a:p>
        </p:txBody>
      </p:sp>
      <p:sp>
        <p:nvSpPr>
          <p:cNvPr id="10" name="오른쪽 화살표 9"/>
          <p:cNvSpPr/>
          <p:nvPr/>
        </p:nvSpPr>
        <p:spPr>
          <a:xfrm rot="5400000">
            <a:off x="8562013" y="1127937"/>
            <a:ext cx="706582" cy="628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8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2"/>
                </a:solidFill>
              </a:rPr>
              <a:t>RC CAR </a:t>
            </a:r>
            <a:r>
              <a:rPr lang="ko-KR" altLang="en-US" sz="3200" b="1" dirty="0" smtClean="0">
                <a:solidFill>
                  <a:schemeClr val="accent2"/>
                </a:solidFill>
              </a:rPr>
              <a:t>시현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1" y="923653"/>
            <a:ext cx="16257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2"/>
                </a:solidFill>
              </a:rPr>
              <a:t>6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6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RC CAR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20231219_140940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2084" y="682678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2340066" y="2573332"/>
            <a:ext cx="75118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2"/>
                </a:solidFill>
              </a:rPr>
              <a:t>목표 및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R &amp; R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</a:rPr>
              <a:t>목표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E8F84D-C49F-4D90-9FC2-DB9771483C7A}"/>
              </a:ext>
            </a:extLst>
          </p:cNvPr>
          <p:cNvGrpSpPr/>
          <p:nvPr/>
        </p:nvGrpSpPr>
        <p:grpSpPr>
          <a:xfrm>
            <a:off x="1498829" y="1464952"/>
            <a:ext cx="9194341" cy="3770263"/>
            <a:chOff x="1103979" y="1282258"/>
            <a:chExt cx="9194341" cy="37702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726885-03B4-4CBC-B9FD-B1E24931E257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0DA0A8-9972-4B7F-B240-F84A0E53795B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0E0F91-F38F-43DB-97CE-B2DFA484C8EC}"/>
              </a:ext>
            </a:extLst>
          </p:cNvPr>
          <p:cNvSpPr txBox="1"/>
          <p:nvPr/>
        </p:nvSpPr>
        <p:spPr>
          <a:xfrm>
            <a:off x="2696850" y="1555604"/>
            <a:ext cx="6798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</a:rPr>
              <a:t>Raspberry Pi_4 </a:t>
            </a:r>
            <a:r>
              <a:rPr lang="ko-KR" altLang="en-US" sz="3600" dirty="0" smtClean="0">
                <a:solidFill>
                  <a:schemeClr val="bg1"/>
                </a:solidFill>
              </a:rPr>
              <a:t>와 </a:t>
            </a:r>
            <a:r>
              <a:rPr lang="en-US" altLang="ko-KR" sz="3600" dirty="0" smtClean="0">
                <a:solidFill>
                  <a:schemeClr val="bg1"/>
                </a:solidFill>
              </a:rPr>
              <a:t>Python</a:t>
            </a:r>
            <a:r>
              <a:rPr lang="ko-KR" altLang="en-US" sz="3600" dirty="0" smtClean="0">
                <a:solidFill>
                  <a:schemeClr val="bg1"/>
                </a:solidFill>
              </a:rPr>
              <a:t>를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</a:rPr>
              <a:t>이용하여 </a:t>
            </a:r>
            <a:r>
              <a:rPr lang="ko-KR" altLang="en-US" sz="36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3600" dirty="0" smtClean="0">
                <a:solidFill>
                  <a:schemeClr val="bg1"/>
                </a:solidFill>
              </a:rPr>
              <a:t> 통해 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</a:rPr>
              <a:t>자동차가 초음파로 주변 환경을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</a:rPr>
              <a:t>감지하고 트랙을 </a:t>
            </a:r>
            <a:r>
              <a:rPr lang="ko-KR" altLang="en-US" sz="3600" dirty="0">
                <a:solidFill>
                  <a:schemeClr val="bg1"/>
                </a:solidFill>
              </a:rPr>
              <a:t>따라 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</a:rPr>
              <a:t>이동할 </a:t>
            </a:r>
            <a:r>
              <a:rPr lang="ko-KR" altLang="en-US" sz="3600" dirty="0">
                <a:solidFill>
                  <a:schemeClr val="bg1"/>
                </a:solidFill>
              </a:rPr>
              <a:t>수 있도록 하는 </a:t>
            </a:r>
            <a:r>
              <a:rPr lang="ko-KR" altLang="en-US" sz="3600" dirty="0" smtClean="0">
                <a:solidFill>
                  <a:schemeClr val="bg1"/>
                </a:solidFill>
              </a:rPr>
              <a:t>것</a:t>
            </a:r>
            <a:endParaRPr lang="ko-KR" altLang="en-US" sz="6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자율주행 현주소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7" y="14424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314157" y="14424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652B76-BA69-6EC0-0373-6227CAB52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49" y="1661019"/>
            <a:ext cx="4087692" cy="4621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4DFE56-CE1E-086A-9BAF-3FD498E98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" y="1661019"/>
            <a:ext cx="5238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자율주행 현주소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7" y="14424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314157" y="14424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30083-9229-F19B-568A-69EB1F5B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48" y="1695889"/>
            <a:ext cx="4105232" cy="4404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A15DDB-EC12-ADB6-5E36-47EB0337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00" y="1504810"/>
            <a:ext cx="4244989" cy="47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2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&amp; R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EFE66D-FE96-0734-266D-CDF4115CECCD}"/>
              </a:ext>
            </a:extLst>
          </p:cNvPr>
          <p:cNvSpPr/>
          <p:nvPr/>
        </p:nvSpPr>
        <p:spPr>
          <a:xfrm>
            <a:off x="411488" y="1995847"/>
            <a:ext cx="2488487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89750A-BAE5-9992-FD8D-F118EBA46B10}"/>
              </a:ext>
            </a:extLst>
          </p:cNvPr>
          <p:cNvSpPr/>
          <p:nvPr/>
        </p:nvSpPr>
        <p:spPr>
          <a:xfrm>
            <a:off x="415633" y="2000472"/>
            <a:ext cx="2488487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7077" y="2914167"/>
            <a:ext cx="2248811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전체총괄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Motor</a:t>
            </a:r>
            <a:r>
              <a:rPr lang="ko-KR" altLang="en-US" dirty="0" smtClean="0"/>
              <a:t>제어</a:t>
            </a:r>
            <a:r>
              <a:rPr lang="en-US" altLang="ko-KR" dirty="0" smtClean="0"/>
              <a:t>(PWM)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초음파</a:t>
            </a:r>
            <a:r>
              <a:rPr lang="en-US" altLang="ko-KR" dirty="0" smtClean="0"/>
              <a:t> </a:t>
            </a:r>
            <a:r>
              <a:rPr lang="ko-KR" altLang="en-US" dirty="0" smtClean="0"/>
              <a:t>거리측정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속도 및 </a:t>
            </a:r>
            <a:r>
              <a:rPr lang="ko-KR" altLang="en-US" dirty="0" err="1" smtClean="0"/>
              <a:t>방향제어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반응속도 </a:t>
            </a:r>
            <a:r>
              <a:rPr lang="ko-KR" altLang="en-US" dirty="0" smtClean="0"/>
              <a:t>개선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61222" y="2733699"/>
            <a:ext cx="2189018" cy="2641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EFE66D-FE96-0734-266D-CDF4115CECCD}"/>
              </a:ext>
            </a:extLst>
          </p:cNvPr>
          <p:cNvSpPr/>
          <p:nvPr/>
        </p:nvSpPr>
        <p:spPr>
          <a:xfrm>
            <a:off x="3389036" y="2000474"/>
            <a:ext cx="2488487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89750A-BAE5-9992-FD8D-F118EBA46B10}"/>
              </a:ext>
            </a:extLst>
          </p:cNvPr>
          <p:cNvSpPr/>
          <p:nvPr/>
        </p:nvSpPr>
        <p:spPr>
          <a:xfrm>
            <a:off x="3389034" y="2000472"/>
            <a:ext cx="2488487" cy="604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63CB2-462A-B01E-4011-F65022B11AF0}"/>
              </a:ext>
            </a:extLst>
          </p:cNvPr>
          <p:cNvSpPr txBox="1"/>
          <p:nvPr/>
        </p:nvSpPr>
        <p:spPr>
          <a:xfrm>
            <a:off x="4017818" y="2133714"/>
            <a:ext cx="11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문정환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13726" y="2914168"/>
            <a:ext cx="2336085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코드 분리 및 병합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블루투스연결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TEST</a:t>
            </a:r>
            <a:r>
              <a:rPr lang="ko-KR" altLang="en-US" dirty="0" smtClean="0"/>
              <a:t>코드 및 로깅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반응속도 개선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541436" y="2719723"/>
            <a:ext cx="2189018" cy="2641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EFE66D-FE96-0734-266D-CDF4115CECCD}"/>
              </a:ext>
            </a:extLst>
          </p:cNvPr>
          <p:cNvSpPr/>
          <p:nvPr/>
        </p:nvSpPr>
        <p:spPr>
          <a:xfrm>
            <a:off x="6279305" y="1995847"/>
            <a:ext cx="2488487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89750A-BAE5-9992-FD8D-F118EBA46B10}"/>
              </a:ext>
            </a:extLst>
          </p:cNvPr>
          <p:cNvSpPr/>
          <p:nvPr/>
        </p:nvSpPr>
        <p:spPr>
          <a:xfrm>
            <a:off x="6279303" y="1995845"/>
            <a:ext cx="2488487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431705" y="2914167"/>
            <a:ext cx="2336085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Motor</a:t>
            </a:r>
            <a:r>
              <a:rPr lang="ko-KR" altLang="en-US" dirty="0"/>
              <a:t>제어</a:t>
            </a:r>
            <a:r>
              <a:rPr lang="en-US" altLang="ko-KR" dirty="0"/>
              <a:t>(PWM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초음파</a:t>
            </a:r>
            <a:r>
              <a:rPr lang="en-US" altLang="ko-KR" dirty="0"/>
              <a:t> </a:t>
            </a:r>
            <a:r>
              <a:rPr lang="ko-KR" altLang="en-US" dirty="0" smtClean="0"/>
              <a:t>거리측정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속도 및 </a:t>
            </a:r>
            <a:r>
              <a:rPr lang="ko-KR" altLang="en-US" dirty="0" err="1"/>
              <a:t>방향제어</a:t>
            </a:r>
            <a:endParaRPr lang="ko-KR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431705" y="2715096"/>
            <a:ext cx="2189018" cy="2641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EFE66D-FE96-0734-266D-CDF4115CECCD}"/>
              </a:ext>
            </a:extLst>
          </p:cNvPr>
          <p:cNvSpPr/>
          <p:nvPr/>
        </p:nvSpPr>
        <p:spPr>
          <a:xfrm>
            <a:off x="9169572" y="1995847"/>
            <a:ext cx="2488487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89750A-BAE5-9992-FD8D-F118EBA46B10}"/>
              </a:ext>
            </a:extLst>
          </p:cNvPr>
          <p:cNvSpPr/>
          <p:nvPr/>
        </p:nvSpPr>
        <p:spPr>
          <a:xfrm>
            <a:off x="9169570" y="1995845"/>
            <a:ext cx="2488487" cy="60428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9321972" y="2873077"/>
            <a:ext cx="218901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Motor</a:t>
            </a:r>
            <a:r>
              <a:rPr lang="ko-KR" altLang="en-US" dirty="0"/>
              <a:t>제어</a:t>
            </a:r>
            <a:r>
              <a:rPr lang="en-US" altLang="ko-KR" dirty="0"/>
              <a:t>(PWM)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초음파</a:t>
            </a:r>
            <a:r>
              <a:rPr lang="en-US" altLang="ko-KR" dirty="0"/>
              <a:t> </a:t>
            </a:r>
            <a:r>
              <a:rPr lang="ko-KR" altLang="en-US" dirty="0" smtClean="0"/>
              <a:t>거리측정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하드웨어 조립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PPT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9321972" y="2715096"/>
            <a:ext cx="2189018" cy="2641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163CB2-462A-B01E-4011-F65022B11AF0}"/>
              </a:ext>
            </a:extLst>
          </p:cNvPr>
          <p:cNvSpPr txBox="1"/>
          <p:nvPr/>
        </p:nvSpPr>
        <p:spPr>
          <a:xfrm>
            <a:off x="1160524" y="2133714"/>
            <a:ext cx="11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조현욱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163CB2-462A-B01E-4011-F65022B11AF0}"/>
              </a:ext>
            </a:extLst>
          </p:cNvPr>
          <p:cNvSpPr txBox="1"/>
          <p:nvPr/>
        </p:nvSpPr>
        <p:spPr>
          <a:xfrm>
            <a:off x="6941064" y="2133714"/>
            <a:ext cx="11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노재희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163CB2-462A-B01E-4011-F65022B11AF0}"/>
              </a:ext>
            </a:extLst>
          </p:cNvPr>
          <p:cNvSpPr txBox="1"/>
          <p:nvPr/>
        </p:nvSpPr>
        <p:spPr>
          <a:xfrm>
            <a:off x="9831331" y="2133714"/>
            <a:ext cx="116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김경민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회로도 및 </a:t>
            </a:r>
            <a:r>
              <a:rPr lang="en-US" altLang="ko-KR" sz="3200" b="1" dirty="0">
                <a:solidFill>
                  <a:schemeClr val="accent2"/>
                </a:solidFill>
              </a:rPr>
              <a:t>Flow 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Chart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0" y="923653"/>
            <a:ext cx="162576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그림 2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11" y="1108877"/>
            <a:ext cx="8203084" cy="5623560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회로도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569</Words>
  <Application>Microsoft Office PowerPoint</Application>
  <PresentationFormat>와이드스크린</PresentationFormat>
  <Paragraphs>217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Pretendard</vt:lpstr>
      <vt:lpstr>Pretendard ExtraBold</vt:lpstr>
      <vt:lpstr>맑은 고딕</vt:lpstr>
      <vt:lpstr>Arial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68</cp:revision>
  <dcterms:created xsi:type="dcterms:W3CDTF">2022-07-11T04:17:28Z</dcterms:created>
  <dcterms:modified xsi:type="dcterms:W3CDTF">2023-12-19T06:32:16Z</dcterms:modified>
</cp:coreProperties>
</file>